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2"/>
    <p:sldId id="261" r:id="rId3"/>
    <p:sldId id="257" r:id="rId4"/>
    <p:sldId id="258" r:id="rId5"/>
    <p:sldId id="260" r:id="rId6"/>
    <p:sldId id="259" r:id="rId7"/>
  </p:sldIdLst>
  <p:sldSz cx="18288000" cy="10287000"/>
  <p:notesSz cx="6858000" cy="9144000"/>
  <p:embeddedFontLst>
    <p:embeddedFont>
      <p:font typeface="Amasis MT Pro Black" panose="02040A04050005020304" pitchFamily="18" charset="0"/>
      <p:bold r:id="rId9"/>
    </p:embeddedFont>
    <p:embeddedFont>
      <p:font typeface="DM Sans" pitchFamily="2" charset="0"/>
      <p:regular r:id="rId10"/>
      <p:bold r:id="rId11"/>
      <p:italic r:id="rId12"/>
      <p:boldItalic r:id="rId13"/>
    </p:embeddedFont>
    <p:embeddedFont>
      <p:font typeface="DM Sans Bold" charset="0"/>
      <p:regular r:id="rId14"/>
      <p:bold r:id="rId15"/>
    </p:embeddedFont>
    <p:embeddedFont>
      <p:font typeface="DM Sans Italics" panose="020B0604020202020204" charset="0"/>
      <p:regular r:id="rId16"/>
      <p:italic r:id="rId17"/>
    </p:embeddedFont>
    <p:embeddedFont>
      <p:font typeface="Now Bold" panose="020B0604020202020204"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75" autoAdjust="0"/>
    <p:restoredTop sz="50558" autoAdjust="0"/>
  </p:normalViewPr>
  <p:slideViewPr>
    <p:cSldViewPr>
      <p:cViewPr varScale="1">
        <p:scale>
          <a:sx n="54" d="100"/>
          <a:sy n="54" d="100"/>
        </p:scale>
        <p:origin x="29"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Noa</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99999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25950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Noa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L'intégration de l'Intelligence Artificielle dans le processus de recrutement offre une optimisation significative. En exploitant des algorithmes avancés, l'IA permet une identification rapide des talents, réduit les tâches administratives </a:t>
            </a:r>
            <a:r>
              <a:rPr lang="fr-FR" b="1" i="0" dirty="0">
                <a:solidFill>
                  <a:srgbClr val="000000"/>
                </a:solidFill>
                <a:effectLst/>
                <a:latin typeface="Calibri" panose="020F0502020204030204" pitchFamily="34" charset="0"/>
              </a:rPr>
              <a:t>accaparantes</a:t>
            </a:r>
            <a:r>
              <a:rPr lang="fr-FR" b="0" i="0" dirty="0">
                <a:solidFill>
                  <a:srgbClr val="D1D5DB"/>
                </a:solidFill>
                <a:effectLst/>
                <a:latin typeface="Söhne"/>
              </a:rPr>
              <a:t>, et offre des décisions de recrutement plus éclairées. En somme, cette approche novatrice améliore l'efficacité du processus tout en favorisant une sélection plus précise des candidats.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err="1"/>
              <a:t>Yehouda</a:t>
            </a:r>
            <a:r>
              <a:rPr lang="fr-FR" dirty="0"/>
              <a:t> :</a:t>
            </a:r>
            <a:br>
              <a:rPr lang="fr-FR" dirty="0"/>
            </a:br>
            <a:r>
              <a:rPr lang="fr-FR" b="0" i="0" dirty="0">
                <a:solidFill>
                  <a:srgbClr val="D1D5DB"/>
                </a:solidFill>
                <a:effectLst/>
                <a:latin typeface="Söhne"/>
              </a:rPr>
              <a:t>En utilisant l'IA et des algorithmes, je propose des mutations intra-entreprises pour optimiser l'adéquation des compétences, favoriser la mobilité professionnelle, renforcer la flexibilité organisationnelle, améliorer la rétention des talents et stimuler le développement professionnel au sein d'un écosystème professionnel dynamique.</a:t>
            </a:r>
          </a:p>
          <a:p>
            <a:br>
              <a:rPr lang="fr-FR" dirty="0"/>
            </a:br>
            <a:r>
              <a:rPr lang="fr-FR" b="0" i="0" dirty="0">
                <a:solidFill>
                  <a:srgbClr val="D1D5DB"/>
                </a:solidFill>
                <a:effectLst/>
                <a:latin typeface="Söhne"/>
              </a:rPr>
              <a:t>En élargissant notre horizon de recrutement au-delà des frontières de l'entreprise, l'utilisation de l'Intelligence Artificielle permet une collaboration synergique avec des plateformes externes spécialisées. Cette proposition favorise une recherche proactive de talents qualifiés, exploitant les données du marché du travail pour une approche dynamique et compétitive en matière de recrutement.</a:t>
            </a:r>
          </a:p>
          <a:p>
            <a:endParaRPr lang="fr-FR" b="0" i="0" dirty="0">
              <a:solidFill>
                <a:srgbClr val="D1D5DB"/>
              </a:solidFill>
              <a:effectLst/>
              <a:latin typeface="Söhne"/>
            </a:endParaRPr>
          </a:p>
          <a:p>
            <a:endParaRPr lang="fr-FR" b="0" i="0" dirty="0">
              <a:solidFill>
                <a:srgbClr val="D1D5DB"/>
              </a:solidFill>
              <a:effectLst/>
              <a:latin typeface="Söhne"/>
            </a:endParaRPr>
          </a:p>
          <a:p>
            <a:r>
              <a:rPr lang="fr-FR" sz="1800" b="1" i="0" u="none" strike="noStrike" dirty="0">
                <a:solidFill>
                  <a:srgbClr val="000000"/>
                </a:solidFill>
                <a:effectLst/>
                <a:latin typeface="Arial" panose="020B0604020202020204" pitchFamily="34" charset="0"/>
              </a:rPr>
              <a:t>Paul :</a:t>
            </a:r>
          </a:p>
          <a:p>
            <a:pPr algn="l" rtl="0">
              <a:spcBef>
                <a:spcPts val="0"/>
              </a:spcBef>
              <a:spcAft>
                <a:spcPts val="0"/>
              </a:spcAft>
            </a:pPr>
            <a:r>
              <a:rPr lang="fr-FR" sz="1200" b="0" i="0" u="none" strike="noStrike" dirty="0">
                <a:solidFill>
                  <a:srgbClr val="000000"/>
                </a:solidFill>
                <a:effectLst/>
                <a:latin typeface="Arial" panose="020B0604020202020204" pitchFamily="34" charset="0"/>
              </a:rPr>
              <a:t>Afin de garder une IA pertinente, nous allons continuellement analyser les tendances du marché de l'emploi en temps réel, identifier les compétences émergentes, les changements dans les préférences des candidats et les évolutions du secteur.</a:t>
            </a:r>
            <a:endParaRPr lang="fr-FR" b="0" i="0" u="none" strike="noStrike" dirty="0">
              <a:solidFill>
                <a:srgbClr val="000000"/>
              </a:solidFill>
              <a:effectLst/>
            </a:endParaRPr>
          </a:p>
          <a:p>
            <a:pPr algn="l" rtl="0">
              <a:spcBef>
                <a:spcPts val="0"/>
              </a:spcBef>
              <a:spcAft>
                <a:spcPts val="0"/>
              </a:spcAft>
            </a:pPr>
            <a:br>
              <a:rPr lang="fr-FR" b="0" i="0" u="none" strike="noStrike" dirty="0">
                <a:solidFill>
                  <a:srgbClr val="000000"/>
                </a:solidFill>
                <a:effectLst/>
              </a:rPr>
            </a:br>
            <a:r>
              <a:rPr lang="fr-FR" sz="1200" b="0" i="0" u="none" strike="noStrike" dirty="0">
                <a:solidFill>
                  <a:srgbClr val="000000"/>
                </a:solidFill>
                <a:effectLst/>
                <a:latin typeface="Arial" panose="020B0604020202020204" pitchFamily="34" charset="0"/>
              </a:rPr>
              <a:t>-&gt; L’IA sera entraînée à la fin de chaque année afin de mettre à jour ses connaissances tout en gardant une </a:t>
            </a:r>
            <a:r>
              <a:rPr lang="fr-FR" sz="1200" b="0" i="0" u="none" strike="noStrike" dirty="0" err="1">
                <a:solidFill>
                  <a:srgbClr val="000000"/>
                </a:solidFill>
                <a:effectLst/>
                <a:latin typeface="Arial" panose="020B0604020202020204" pitchFamily="34" charset="0"/>
              </a:rPr>
              <a:t>ia</a:t>
            </a:r>
            <a:r>
              <a:rPr lang="fr-FR" sz="1200" b="0" i="0" u="none" strike="noStrike" dirty="0">
                <a:solidFill>
                  <a:srgbClr val="000000"/>
                </a:solidFill>
                <a:effectLst/>
                <a:latin typeface="Arial" panose="020B0604020202020204" pitchFamily="34" charset="0"/>
              </a:rPr>
              <a:t> frugale et responsable</a:t>
            </a:r>
            <a:endParaRPr lang="fr-FR" b="0" i="0" u="none" strike="noStrike" dirty="0">
              <a:solidFill>
                <a:srgbClr val="000000"/>
              </a:solidFill>
              <a:effectLst/>
            </a:endParaRPr>
          </a:p>
          <a:p>
            <a:pPr algn="l" rtl="0">
              <a:spcBef>
                <a:spcPts val="0"/>
              </a:spcBef>
              <a:spcAft>
                <a:spcPts val="0"/>
              </a:spcAft>
            </a:pPr>
            <a:br>
              <a:rPr lang="fr-FR" b="0" i="0" u="none" strike="noStrike" dirty="0">
                <a:solidFill>
                  <a:srgbClr val="000000"/>
                </a:solidFill>
                <a:effectLst/>
              </a:rPr>
            </a:br>
            <a:r>
              <a:rPr lang="fr-FR" sz="1200" b="0" i="0" u="none" strike="noStrike" dirty="0">
                <a:solidFill>
                  <a:srgbClr val="000000"/>
                </a:solidFill>
                <a:effectLst/>
                <a:latin typeface="Arial" panose="020B0604020202020204" pitchFamily="34" charset="0"/>
              </a:rPr>
              <a:t>Notre solution possède des outils de collecte de données sur les salaires pour offrir une vision complète des normes salariales du secteur. Cela permettra aux RH de mieux comprendre si elles offrent des rémunérations compétitives et d'ajuster leurs offres en conséquence.</a:t>
            </a:r>
            <a:endParaRPr lang="fr-FR" b="0" i="0" u="none" strike="noStrike" dirty="0">
              <a:solidFill>
                <a:srgbClr val="000000"/>
              </a:solidFill>
              <a:effectLst/>
            </a:endParaRPr>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474266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pPr algn="l" rtl="0">
              <a:spcBef>
                <a:spcPts val="0"/>
              </a:spcBef>
              <a:spcAft>
                <a:spcPts val="0"/>
              </a:spcAft>
            </a:pPr>
            <a:r>
              <a:rPr lang="fr-FR" dirty="0"/>
              <a:t>Romuald :</a:t>
            </a:r>
            <a:br>
              <a:rPr lang="fr-FR" dirty="0"/>
            </a:br>
            <a:br>
              <a:rPr lang="fr-FR" dirty="0"/>
            </a:br>
            <a:r>
              <a:rPr lang="fr-FR" sz="1800" b="0" i="0" u="none" strike="noStrike" dirty="0">
                <a:solidFill>
                  <a:srgbClr val="000000"/>
                </a:solidFill>
                <a:effectLst/>
                <a:latin typeface="Arial" panose="020B0604020202020204" pitchFamily="34" charset="0"/>
              </a:rPr>
              <a:t>Les données personnelles sont protégées dans des clusters privés par le biais de Microsoft Cloud Azure (datacenter </a:t>
            </a:r>
            <a:r>
              <a:rPr lang="fr-FR" sz="1800" b="0" i="0" u="none" strike="noStrike" dirty="0" err="1">
                <a:solidFill>
                  <a:srgbClr val="000000"/>
                </a:solidFill>
                <a:effectLst/>
                <a:latin typeface="Arial" panose="020B0604020202020204" pitchFamily="34" charset="0"/>
              </a:rPr>
              <a:t>europe</a:t>
            </a:r>
            <a:r>
              <a:rPr lang="fr-FR" sz="1800" b="0" i="0" u="none" strike="noStrike" dirty="0">
                <a:solidFill>
                  <a:srgbClr val="000000"/>
                </a:solidFill>
                <a:effectLst/>
                <a:latin typeface="Arial" panose="020B0604020202020204" pitchFamily="34" charset="0"/>
              </a:rPr>
              <a:t>). Il aide à créer rapidement une infrastructure sécurisée et évolutive, tout en réduisant le temps et l'argent consacrés à la planification, à l'approvisionnement et à la gestion. Les CV physiques seront détruits puis numérisés afin de laisser aucune trace.</a:t>
            </a:r>
            <a:endParaRPr lang="fr-FR" b="0" i="0" u="none" strike="noStrike" dirty="0">
              <a:solidFill>
                <a:srgbClr val="000000"/>
              </a:solidFill>
              <a:effectLst/>
            </a:endParaRPr>
          </a:p>
          <a:p>
            <a:r>
              <a:rPr lang="fr-FR" sz="1800" b="0" i="0" u="none" strike="noStrike" dirty="0">
                <a:solidFill>
                  <a:srgbClr val="000000"/>
                </a:solidFill>
                <a:effectLst/>
                <a:latin typeface="Arial" panose="020B0604020202020204" pitchFamily="34" charset="0"/>
              </a:rPr>
              <a:t>Bac a sable dédié à Orange (partitionné, basé en Europe et conforme </a:t>
            </a:r>
            <a:r>
              <a:rPr lang="fr-FR" sz="1800" b="1" i="0" u="none" strike="noStrike" dirty="0">
                <a:solidFill>
                  <a:srgbClr val="000000"/>
                </a:solidFill>
                <a:effectLst/>
                <a:latin typeface="Arial" panose="020B0604020202020204" pitchFamily="34" charset="0"/>
              </a:rPr>
              <a:t>RGPD)</a:t>
            </a:r>
          </a:p>
          <a:p>
            <a:endParaRPr lang="fr-FR" sz="1800" b="1" i="0" u="none" strike="noStrike" dirty="0">
              <a:solidFill>
                <a:srgbClr val="000000"/>
              </a:solidFill>
              <a:effectLst/>
              <a:latin typeface="Arial" panose="020B0604020202020204" pitchFamily="34" charset="0"/>
            </a:endParaRPr>
          </a:p>
          <a:p>
            <a:br>
              <a:rPr lang="fr-FR" dirty="0"/>
            </a:br>
            <a:br>
              <a:rPr lang="fr-FR" dirty="0"/>
            </a:br>
            <a:endParaRPr lang="en-US" dirty="0"/>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455787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err="1"/>
              <a:t>Yehouda</a:t>
            </a:r>
            <a:r>
              <a:rPr lang="fr-FR" dirty="0"/>
              <a:t> :</a:t>
            </a:r>
            <a:br>
              <a:rPr lang="fr-FR" dirty="0"/>
            </a:br>
            <a:br>
              <a:rPr lang="fr-FR" dirty="0"/>
            </a:br>
            <a:r>
              <a:rPr lang="fr-FR" b="0" i="0" dirty="0">
                <a:solidFill>
                  <a:srgbClr val="D1D5DB"/>
                </a:solidFill>
                <a:effectLst/>
                <a:latin typeface="Söhne"/>
              </a:rPr>
              <a:t>L'intégration de l'IA dans le processus de recrutement contribue à la réduction des discriminations en éliminant les biais humains inconscients. Les algorithmes objectifs permettent une évaluation basée uniquement sur les compétences et les qualifications, favorisant ainsi la diversité au sein de l'entreprise. Cette approche non discriminatoire améliore la représentation de talents variés, renforçant la culture d'inclusion et stimulant l'innovation.</a:t>
            </a: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118953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fr-FR"/>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Freeform 6"/>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13724931" y="7604974"/>
            <a:ext cx="2682026" cy="2682026"/>
          </a:xfrm>
          <a:custGeom>
            <a:avLst/>
            <a:gdLst/>
            <a:ahLst/>
            <a:cxnLst/>
            <a:rect l="l" t="t" r="r" b="b"/>
            <a:pathLst>
              <a:path w="2682026" h="2682026">
                <a:moveTo>
                  <a:pt x="0" y="0"/>
                </a:moveTo>
                <a:lnTo>
                  <a:pt x="2682027" y="0"/>
                </a:lnTo>
                <a:lnTo>
                  <a:pt x="2682027" y="2682026"/>
                </a:lnTo>
                <a:lnTo>
                  <a:pt x="0" y="2682026"/>
                </a:lnTo>
                <a:lnTo>
                  <a:pt x="0" y="0"/>
                </a:lnTo>
                <a:close/>
              </a:path>
            </a:pathLst>
          </a:custGeom>
          <a:blipFill>
            <a:blip r:embed="rId5"/>
            <a:stretch>
              <a:fillRect/>
            </a:stretch>
          </a:blipFill>
        </p:spPr>
        <p:txBody>
          <a:bodyPr/>
          <a:lstStyle/>
          <a:p>
            <a:endParaRPr lang="fr-FR"/>
          </a:p>
        </p:txBody>
      </p:sp>
      <p:sp>
        <p:nvSpPr>
          <p:cNvPr id="8" name="TextBox 8"/>
          <p:cNvSpPr txBox="1"/>
          <p:nvPr/>
        </p:nvSpPr>
        <p:spPr>
          <a:xfrm>
            <a:off x="1549020" y="6265546"/>
            <a:ext cx="7913921" cy="941412"/>
          </a:xfrm>
          <a:prstGeom prst="rect">
            <a:avLst/>
          </a:prstGeom>
        </p:spPr>
        <p:txBody>
          <a:bodyPr lIns="0" tIns="0" rIns="0" bIns="0" rtlCol="0" anchor="t">
            <a:spAutoFit/>
          </a:bodyPr>
          <a:lstStyle/>
          <a:p>
            <a:pPr marL="0" lvl="0" indent="0" algn="l">
              <a:lnSpc>
                <a:spcPts val="3727"/>
              </a:lnSpc>
              <a:spcBef>
                <a:spcPct val="0"/>
              </a:spcBef>
            </a:pPr>
            <a:r>
              <a:rPr lang="en-US" sz="3030" dirty="0" err="1">
                <a:solidFill>
                  <a:srgbClr val="56AEFF"/>
                </a:solidFill>
                <a:latin typeface="DM Sans Italics"/>
              </a:rPr>
              <a:t>Presenté</a:t>
            </a:r>
            <a:r>
              <a:rPr lang="en-US" sz="3030" dirty="0">
                <a:solidFill>
                  <a:srgbClr val="56AEFF"/>
                </a:solidFill>
                <a:latin typeface="DM Sans Italics"/>
              </a:rPr>
              <a:t> par : </a:t>
            </a:r>
            <a:r>
              <a:rPr lang="en-US" sz="3030" dirty="0" err="1">
                <a:solidFill>
                  <a:srgbClr val="56AEFF"/>
                </a:solidFill>
                <a:latin typeface="DM Sans Italics"/>
              </a:rPr>
              <a:t>Yehouda</a:t>
            </a:r>
            <a:r>
              <a:rPr lang="en-US" sz="3030" dirty="0">
                <a:solidFill>
                  <a:srgbClr val="56AEFF"/>
                </a:solidFill>
                <a:latin typeface="DM Sans Italics"/>
              </a:rPr>
              <a:t> </a:t>
            </a:r>
            <a:r>
              <a:rPr lang="en-US" sz="3030" dirty="0" err="1">
                <a:solidFill>
                  <a:srgbClr val="56AEFF"/>
                </a:solidFill>
                <a:latin typeface="DM Sans Italics"/>
              </a:rPr>
              <a:t>Schlanger</a:t>
            </a:r>
            <a:r>
              <a:rPr lang="en-US" sz="3030" dirty="0">
                <a:solidFill>
                  <a:srgbClr val="56AEFF"/>
                </a:solidFill>
                <a:latin typeface="DM Sans Italics"/>
              </a:rPr>
              <a:t> , Noa </a:t>
            </a:r>
            <a:r>
              <a:rPr lang="en-US" sz="3030" dirty="0" err="1">
                <a:solidFill>
                  <a:srgbClr val="56AEFF"/>
                </a:solidFill>
                <a:latin typeface="DM Sans Italics"/>
              </a:rPr>
              <a:t>Sillam</a:t>
            </a:r>
            <a:r>
              <a:rPr lang="en-US" sz="3030" dirty="0">
                <a:solidFill>
                  <a:srgbClr val="56AEFF"/>
                </a:solidFill>
                <a:latin typeface="DM Sans Italics"/>
              </a:rPr>
              <a:t>, Paul Roussel, Romuald </a:t>
            </a:r>
            <a:r>
              <a:rPr lang="en-US" sz="3030" dirty="0" err="1">
                <a:solidFill>
                  <a:srgbClr val="56AEFF"/>
                </a:solidFill>
                <a:latin typeface="DM Sans Italics"/>
              </a:rPr>
              <a:t>Arokiaraj</a:t>
            </a:r>
            <a:endParaRPr lang="en-US" sz="3030" dirty="0">
              <a:solidFill>
                <a:srgbClr val="56AEFF"/>
              </a:solidFill>
              <a:latin typeface="DM Sans Italics"/>
            </a:endParaRPr>
          </a:p>
        </p:txBody>
      </p:sp>
      <p:sp>
        <p:nvSpPr>
          <p:cNvPr id="9" name="TextBox 9"/>
          <p:cNvSpPr txBox="1"/>
          <p:nvPr/>
        </p:nvSpPr>
        <p:spPr>
          <a:xfrm>
            <a:off x="1549020" y="1445895"/>
            <a:ext cx="9659937" cy="2575560"/>
          </a:xfrm>
          <a:prstGeom prst="rect">
            <a:avLst/>
          </a:prstGeom>
        </p:spPr>
        <p:txBody>
          <a:bodyPr lIns="0" tIns="0" rIns="0" bIns="0" rtlCol="0" anchor="t">
            <a:spAutoFit/>
          </a:bodyPr>
          <a:lstStyle/>
          <a:p>
            <a:pPr>
              <a:lnSpc>
                <a:spcPts val="13568"/>
              </a:lnSpc>
            </a:pPr>
            <a:r>
              <a:rPr lang="en-US" sz="11306" dirty="0">
                <a:solidFill>
                  <a:srgbClr val="56AEFF"/>
                </a:solidFill>
                <a:latin typeface="Now Bold"/>
              </a:rPr>
              <a:t>RHIA</a:t>
            </a:r>
          </a:p>
          <a:p>
            <a:pPr>
              <a:lnSpc>
                <a:spcPts val="3369"/>
              </a:lnSpc>
            </a:pPr>
            <a:r>
              <a:rPr lang="en-US" sz="2807" dirty="0">
                <a:solidFill>
                  <a:srgbClr val="56AEFF"/>
                </a:solidFill>
                <a:latin typeface="Now Bold"/>
              </a:rPr>
              <a:t> “L'IA qui </a:t>
            </a:r>
            <a:r>
              <a:rPr lang="en-US" sz="2807" dirty="0" err="1">
                <a:solidFill>
                  <a:srgbClr val="56AEFF"/>
                </a:solidFill>
                <a:latin typeface="Now Bold"/>
              </a:rPr>
              <a:t>analyse</a:t>
            </a:r>
            <a:r>
              <a:rPr lang="en-US" sz="2807" dirty="0">
                <a:solidFill>
                  <a:srgbClr val="56AEFF"/>
                </a:solidFill>
                <a:latin typeface="Now Bold"/>
              </a:rPr>
              <a:t> les CV, </a:t>
            </a:r>
            <a:r>
              <a:rPr lang="en-US" sz="2807" dirty="0" err="1">
                <a:solidFill>
                  <a:srgbClr val="56AEFF"/>
                </a:solidFill>
                <a:latin typeface="Now Bold"/>
              </a:rPr>
              <a:t>libérant</a:t>
            </a:r>
            <a:r>
              <a:rPr lang="en-US" sz="2807" dirty="0">
                <a:solidFill>
                  <a:srgbClr val="56AEFF"/>
                </a:solidFill>
                <a:latin typeface="Now Bold"/>
              </a:rPr>
              <a:t> le </a:t>
            </a:r>
            <a:r>
              <a:rPr lang="en-US" sz="2807" dirty="0" err="1">
                <a:solidFill>
                  <a:srgbClr val="56AEFF"/>
                </a:solidFill>
                <a:latin typeface="Now Bold"/>
              </a:rPr>
              <a:t>potentiel</a:t>
            </a:r>
            <a:r>
              <a:rPr lang="en-US" sz="2807" dirty="0">
                <a:solidFill>
                  <a:srgbClr val="56AEFF"/>
                </a:solidFill>
                <a:latin typeface="Now Bold"/>
              </a:rPr>
              <a:t> des talents avec </a:t>
            </a:r>
            <a:r>
              <a:rPr lang="en-US" sz="2807" dirty="0" err="1">
                <a:solidFill>
                  <a:srgbClr val="56AEFF"/>
                </a:solidFill>
                <a:latin typeface="Now Bold"/>
              </a:rPr>
              <a:t>précision</a:t>
            </a:r>
            <a:r>
              <a:rPr lang="en-US" sz="2807" dirty="0">
                <a:solidFill>
                  <a:srgbClr val="56AEFF"/>
                </a:solidFill>
                <a:latin typeface="Now Bold"/>
              </a:rPr>
              <a:t> et </a:t>
            </a:r>
            <a:r>
              <a:rPr lang="en-US" sz="2807" dirty="0" err="1">
                <a:solidFill>
                  <a:srgbClr val="56AEFF"/>
                </a:solidFill>
                <a:latin typeface="Now Bold"/>
              </a:rPr>
              <a:t>équité</a:t>
            </a:r>
            <a:r>
              <a:rPr lang="en-US" sz="2807" dirty="0">
                <a:solidFill>
                  <a:srgbClr val="56AEFF"/>
                </a:solidFill>
                <a:latin typeface="Now Bold"/>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Modèle 3D 1" descr="La Terre">
                <a:extLst>
                  <a:ext uri="{FF2B5EF4-FFF2-40B4-BE49-F238E27FC236}">
                    <a16:creationId xmlns:a16="http://schemas.microsoft.com/office/drawing/2014/main" id="{BEF67F26-D634-914C-53FC-86D8BBBAEFA9}"/>
                  </a:ext>
                </a:extLst>
              </p:cNvPr>
              <p:cNvGraphicFramePr>
                <a:graphicFrameLocks noChangeAspect="1"/>
              </p:cNvGraphicFramePr>
              <p:nvPr>
                <p:extLst>
                  <p:ext uri="{D42A27DB-BD31-4B8C-83A1-F6EECF244321}">
                    <p14:modId xmlns:p14="http://schemas.microsoft.com/office/powerpoint/2010/main" val="3730794655"/>
                  </p:ext>
                </p:extLst>
              </p:nvPr>
            </p:nvGraphicFramePr>
            <p:xfrm>
              <a:off x="1066800" y="2247900"/>
              <a:ext cx="4483635" cy="4502673"/>
            </p:xfrm>
            <a:graphic>
              <a:graphicData uri="http://schemas.microsoft.com/office/drawing/2017/model3d">
                <am3d:model3d r:embed="rId3">
                  <am3d:spPr>
                    <a:xfrm>
                      <a:off x="0" y="0"/>
                      <a:ext cx="4483635" cy="4502673"/>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2217196" ay="2922866" az="1768717"/>
                    <am3d:postTrans dx="0" dy="0" dz="0"/>
                  </am3d:trans>
                  <am3d:raster rName="Office3DRenderer" rVer="16.0.8326">
                    <am3d:blip r:embed="rId4"/>
                  </am3d:raster>
                  <am3d:objViewport viewportSz="80248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èle 3D 1" descr="La Terre">
                <a:extLst>
                  <a:ext uri="{FF2B5EF4-FFF2-40B4-BE49-F238E27FC236}">
                    <a16:creationId xmlns:a16="http://schemas.microsoft.com/office/drawing/2014/main" id="{BEF67F26-D634-914C-53FC-86D8BBBAEFA9}"/>
                  </a:ext>
                </a:extLst>
              </p:cNvPr>
              <p:cNvPicPr>
                <a:picLocks noGrp="1" noRot="1" noChangeAspect="1" noMove="1" noResize="1" noEditPoints="1" noAdjustHandles="1" noChangeArrowheads="1" noChangeShapeType="1" noCrop="1"/>
              </p:cNvPicPr>
              <p:nvPr/>
            </p:nvPicPr>
            <p:blipFill>
              <a:blip r:embed="rId4"/>
              <a:stretch>
                <a:fillRect/>
              </a:stretch>
            </p:blipFill>
            <p:spPr>
              <a:xfrm>
                <a:off x="1066800" y="2247900"/>
                <a:ext cx="4483635" cy="4502673"/>
              </a:xfrm>
              <a:prstGeom prst="rect">
                <a:avLst/>
              </a:prstGeom>
            </p:spPr>
          </p:pic>
        </mc:Fallback>
      </mc:AlternateContent>
      <p:sp>
        <p:nvSpPr>
          <p:cNvPr id="3" name="ZoneTexte 2">
            <a:extLst>
              <a:ext uri="{FF2B5EF4-FFF2-40B4-BE49-F238E27FC236}">
                <a16:creationId xmlns:a16="http://schemas.microsoft.com/office/drawing/2014/main" id="{51A67F06-FA7B-7EFB-0821-7D895F822622}"/>
              </a:ext>
            </a:extLst>
          </p:cNvPr>
          <p:cNvSpPr txBox="1"/>
          <p:nvPr/>
        </p:nvSpPr>
        <p:spPr>
          <a:xfrm>
            <a:off x="1816636" y="6863016"/>
            <a:ext cx="3733800" cy="1200329"/>
          </a:xfrm>
          <a:prstGeom prst="rect">
            <a:avLst/>
          </a:prstGeom>
          <a:noFill/>
        </p:spPr>
        <p:txBody>
          <a:bodyPr wrap="square" rtlCol="0">
            <a:spAutoFit/>
          </a:bodyPr>
          <a:lstStyle/>
          <a:p>
            <a:r>
              <a:rPr lang="fr-FR" sz="7200" b="1" dirty="0">
                <a:solidFill>
                  <a:schemeClr val="bg1"/>
                </a:solidFill>
              </a:rPr>
              <a:t>26 pays </a:t>
            </a:r>
          </a:p>
        </p:txBody>
      </p:sp>
      <p:sp>
        <p:nvSpPr>
          <p:cNvPr id="4" name="ZoneTexte 3">
            <a:extLst>
              <a:ext uri="{FF2B5EF4-FFF2-40B4-BE49-F238E27FC236}">
                <a16:creationId xmlns:a16="http://schemas.microsoft.com/office/drawing/2014/main" id="{E9275E50-AFA1-7C95-3288-E93D02C40BCF}"/>
              </a:ext>
            </a:extLst>
          </p:cNvPr>
          <p:cNvSpPr txBox="1"/>
          <p:nvPr/>
        </p:nvSpPr>
        <p:spPr>
          <a:xfrm>
            <a:off x="10870666" y="1181100"/>
            <a:ext cx="3733800" cy="2308324"/>
          </a:xfrm>
          <a:prstGeom prst="rect">
            <a:avLst/>
          </a:prstGeom>
          <a:noFill/>
        </p:spPr>
        <p:txBody>
          <a:bodyPr wrap="square" rtlCol="0">
            <a:spAutoFit/>
          </a:bodyPr>
          <a:lstStyle/>
          <a:p>
            <a:r>
              <a:rPr lang="fr-FR" sz="7200" b="1" dirty="0">
                <a:solidFill>
                  <a:schemeClr val="accent2"/>
                </a:solidFill>
              </a:rPr>
              <a:t>130 000 salariés</a:t>
            </a:r>
          </a:p>
        </p:txBody>
      </p:sp>
      <p:pic>
        <p:nvPicPr>
          <p:cNvPr id="2050" name="Picture 2" descr="Comment éviter le bore-out de ses salariés ? - Mobiliwork">
            <a:extLst>
              <a:ext uri="{FF2B5EF4-FFF2-40B4-BE49-F238E27FC236}">
                <a16:creationId xmlns:a16="http://schemas.microsoft.com/office/drawing/2014/main" id="{DD49D3B1-E309-9A89-47E1-617D5B5A99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23466" y="495300"/>
            <a:ext cx="2997734" cy="38455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mment développer le chiffre d'affaires de son entreprise">
            <a:extLst>
              <a:ext uri="{FF2B5EF4-FFF2-40B4-BE49-F238E27FC236}">
                <a16:creationId xmlns:a16="http://schemas.microsoft.com/office/drawing/2014/main" id="{E36CC14B-DC25-8632-6887-8F1913890D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2666" y="5524500"/>
            <a:ext cx="4914900" cy="307181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E992AF0-399A-DBF4-6D1C-13AFB4D5857A}"/>
              </a:ext>
            </a:extLst>
          </p:cNvPr>
          <p:cNvSpPr txBox="1"/>
          <p:nvPr/>
        </p:nvSpPr>
        <p:spPr>
          <a:xfrm>
            <a:off x="12954000" y="5946123"/>
            <a:ext cx="3733800" cy="1200329"/>
          </a:xfrm>
          <a:prstGeom prst="rect">
            <a:avLst/>
          </a:prstGeom>
          <a:noFill/>
        </p:spPr>
        <p:txBody>
          <a:bodyPr wrap="square" rtlCol="0">
            <a:spAutoFit/>
          </a:bodyPr>
          <a:lstStyle/>
          <a:p>
            <a:r>
              <a:rPr lang="fr-FR" sz="7200" b="1" dirty="0">
                <a:solidFill>
                  <a:schemeClr val="accent3"/>
                </a:solidFill>
              </a:rPr>
              <a:t>44,1 M €</a:t>
            </a:r>
          </a:p>
        </p:txBody>
      </p:sp>
      <p:sp>
        <p:nvSpPr>
          <p:cNvPr id="6" name="ZoneTexte 5">
            <a:extLst>
              <a:ext uri="{FF2B5EF4-FFF2-40B4-BE49-F238E27FC236}">
                <a16:creationId xmlns:a16="http://schemas.microsoft.com/office/drawing/2014/main" id="{67D42C14-3921-5908-6C11-9BE93E3C4BF7}"/>
              </a:ext>
            </a:extLst>
          </p:cNvPr>
          <p:cNvSpPr txBox="1"/>
          <p:nvPr/>
        </p:nvSpPr>
        <p:spPr>
          <a:xfrm>
            <a:off x="5550436" y="495300"/>
            <a:ext cx="3962400" cy="2215991"/>
          </a:xfrm>
          <a:prstGeom prst="rect">
            <a:avLst/>
          </a:prstGeom>
          <a:noFill/>
        </p:spPr>
        <p:txBody>
          <a:bodyPr wrap="square" rtlCol="0">
            <a:spAutoFit/>
          </a:bodyPr>
          <a:lstStyle/>
          <a:p>
            <a:r>
              <a:rPr lang="fr-FR" sz="13800" b="1" dirty="0">
                <a:solidFill>
                  <a:srgbClr val="002060"/>
                </a:solidFill>
                <a:latin typeface="Amasis MT Pro Black" panose="020F0502020204030204" pitchFamily="18" charset="0"/>
              </a:rPr>
              <a:t>S.A</a:t>
            </a:r>
          </a:p>
        </p:txBody>
      </p:sp>
    </p:spTree>
    <p:extLst>
      <p:ext uri="{BB962C8B-B14F-4D97-AF65-F5344CB8AC3E}">
        <p14:creationId xmlns:p14="http://schemas.microsoft.com/office/powerpoint/2010/main" val="114270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
                                        </p:tgtEl>
                                      </p:cBhvr>
                                    </p:animEffect>
                                    <p:animScale>
                                      <p:cBhvr>
                                        <p:cTn id="12" dur="250" autoRev="1" fill="hold"/>
                                        <p:tgtEl>
                                          <p:spTgt spid="2"/>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3"/>
                                        </p:tgtEl>
                                      </p:cBhvr>
                                    </p:animEffect>
                                    <p:animScale>
                                      <p:cBhvr>
                                        <p:cTn id="15" dur="250" autoRev="1" fill="hold"/>
                                        <p:tgtEl>
                                          <p:spTgt spid="3"/>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4"/>
                                        </p:tgtEl>
                                      </p:cBhvr>
                                    </p:animEffect>
                                    <p:animScale>
                                      <p:cBhvr>
                                        <p:cTn id="20" dur="250" autoRev="1" fill="hold"/>
                                        <p:tgtEl>
                                          <p:spTgt spid="4"/>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2050"/>
                                        </p:tgtEl>
                                      </p:cBhvr>
                                    </p:animEffect>
                                    <p:animScale>
                                      <p:cBhvr>
                                        <p:cTn id="23" dur="250" autoRev="1" fill="hold"/>
                                        <p:tgtEl>
                                          <p:spTgt spid="2050"/>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nodeType="clickEffect">
                                  <p:stCondLst>
                                    <p:cond delay="0"/>
                                  </p:stCondLst>
                                  <p:childTnLst>
                                    <p:animEffect transition="out" filter="fade">
                                      <p:cBhvr>
                                        <p:cTn id="27" dur="500" tmFilter="0, 0; .2, .5; .8, .5; 1, 0"/>
                                        <p:tgtEl>
                                          <p:spTgt spid="2054"/>
                                        </p:tgtEl>
                                      </p:cBhvr>
                                    </p:animEffect>
                                    <p:animScale>
                                      <p:cBhvr>
                                        <p:cTn id="28" dur="250" autoRev="1" fill="hold"/>
                                        <p:tgtEl>
                                          <p:spTgt spid="2054"/>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
                                        </p:tgtEl>
                                      </p:cBhvr>
                                    </p:animEffect>
                                    <p:animScale>
                                      <p:cBhvr>
                                        <p:cTn id="3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909598" y="3119902"/>
            <a:ext cx="7321721" cy="6497926"/>
          </a:xfrm>
          <a:custGeom>
            <a:avLst/>
            <a:gdLst/>
            <a:ahLst/>
            <a:cxnLst/>
            <a:rect l="l" t="t" r="r" b="b"/>
            <a:pathLst>
              <a:path w="7321721" h="6497926">
                <a:moveTo>
                  <a:pt x="0" y="0"/>
                </a:moveTo>
                <a:lnTo>
                  <a:pt x="7321721" y="0"/>
                </a:lnTo>
                <a:lnTo>
                  <a:pt x="7321721" y="6497926"/>
                </a:lnTo>
                <a:lnTo>
                  <a:pt x="0" y="6497926"/>
                </a:lnTo>
                <a:lnTo>
                  <a:pt x="0" y="0"/>
                </a:lnTo>
                <a:close/>
              </a:path>
            </a:pathLst>
          </a:custGeom>
          <a:blipFill>
            <a:blip r:embed="rId3"/>
            <a:stretch>
              <a:fillRect l="-5617" r="-477" b="-19544"/>
            </a:stretch>
          </a:blipFill>
        </p:spPr>
        <p:txBody>
          <a:bodyPr/>
          <a:lstStyle/>
          <a:p>
            <a:endParaRPr lang="fr-FR" dirty="0"/>
          </a:p>
        </p:txBody>
      </p:sp>
      <p:sp>
        <p:nvSpPr>
          <p:cNvPr id="3" name="TextBox 3"/>
          <p:cNvSpPr txBox="1"/>
          <p:nvPr/>
        </p:nvSpPr>
        <p:spPr>
          <a:xfrm>
            <a:off x="426459" y="1333500"/>
            <a:ext cx="17435082" cy="1295400"/>
          </a:xfrm>
          <a:prstGeom prst="rect">
            <a:avLst/>
          </a:prstGeom>
        </p:spPr>
        <p:txBody>
          <a:bodyPr lIns="0" tIns="0" rIns="0" bIns="0" rtlCol="0" anchor="t">
            <a:spAutoFit/>
          </a:bodyPr>
          <a:lstStyle/>
          <a:p>
            <a:pPr algn="ctr">
              <a:lnSpc>
                <a:spcPts val="5067"/>
              </a:lnSpc>
              <a:spcBef>
                <a:spcPct val="0"/>
              </a:spcBef>
            </a:pPr>
            <a:r>
              <a:rPr lang="en-US" sz="4223" dirty="0">
                <a:solidFill>
                  <a:srgbClr val="FFFFFF"/>
                </a:solidFill>
                <a:latin typeface="Now Bold"/>
              </a:rPr>
              <a:t>COMMENT AMÉLIORER LE PROCESSUS DE RECRUTEMENT INTRA ET EXTERNE À L’ENTREPRISE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a:off x="7159728" y="3574441"/>
            <a:ext cx="0" cy="4676296"/>
          </a:xfrm>
          <a:prstGeom prst="line">
            <a:avLst/>
          </a:prstGeom>
          <a:ln w="47625" cap="flat">
            <a:solidFill>
              <a:srgbClr val="FFFFFF"/>
            </a:solidFill>
            <a:prstDash val="solid"/>
            <a:headEnd type="none" w="sm" len="sm"/>
            <a:tailEnd type="none" w="sm" len="sm"/>
          </a:ln>
        </p:spPr>
        <p:txBody>
          <a:bodyPr/>
          <a:lstStyle/>
          <a:p>
            <a:endParaRPr lang="fr-FR"/>
          </a:p>
        </p:txBody>
      </p:sp>
      <p:sp>
        <p:nvSpPr>
          <p:cNvPr id="3" name="Freeform 3"/>
          <p:cNvSpPr/>
          <p:nvPr/>
        </p:nvSpPr>
        <p:spPr>
          <a:xfrm>
            <a:off x="9288262" y="3838895"/>
            <a:ext cx="837406" cy="1212035"/>
          </a:xfrm>
          <a:custGeom>
            <a:avLst/>
            <a:gdLst/>
            <a:ahLst/>
            <a:cxnLst/>
            <a:rect l="l" t="t" r="r" b="b"/>
            <a:pathLst>
              <a:path w="837406" h="1212035">
                <a:moveTo>
                  <a:pt x="0" y="0"/>
                </a:moveTo>
                <a:lnTo>
                  <a:pt x="837406" y="0"/>
                </a:lnTo>
                <a:lnTo>
                  <a:pt x="837406" y="1212036"/>
                </a:lnTo>
                <a:lnTo>
                  <a:pt x="0" y="1212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4198148" y="3849337"/>
            <a:ext cx="1197170" cy="1210374"/>
          </a:xfrm>
          <a:custGeom>
            <a:avLst/>
            <a:gdLst/>
            <a:ahLst/>
            <a:cxnLst/>
            <a:rect l="l" t="t" r="r" b="b"/>
            <a:pathLst>
              <a:path w="1197170" h="1210374">
                <a:moveTo>
                  <a:pt x="0" y="0"/>
                </a:moveTo>
                <a:lnTo>
                  <a:pt x="1197170" y="0"/>
                </a:lnTo>
                <a:lnTo>
                  <a:pt x="1197170" y="1210374"/>
                </a:lnTo>
                <a:lnTo>
                  <a:pt x="0" y="1210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5" name="Group 5"/>
          <p:cNvGrpSpPr/>
          <p:nvPr/>
        </p:nvGrpSpPr>
        <p:grpSpPr>
          <a:xfrm rot="-10800000">
            <a:off x="81160" y="9258300"/>
            <a:ext cx="13457996" cy="3264379"/>
            <a:chOff x="0" y="0"/>
            <a:chExt cx="17943995" cy="4352506"/>
          </a:xfrm>
        </p:grpSpPr>
        <p:sp>
          <p:nvSpPr>
            <p:cNvPr id="6" name="Freeform 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7" name="Freeform 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7">
                <a:extLst>
                  <a:ext uri="{96DAC541-7B7A-43D3-8B79-37D633B846F1}">
                    <asvg:svgBlip xmlns:asvg="http://schemas.microsoft.com/office/drawing/2016/SVG/main" r:embed="rId8"/>
                  </a:ext>
                </a:extLst>
              </a:blip>
              <a:stretch>
                <a:fillRect b="-26202"/>
              </a:stretch>
            </a:blipFill>
          </p:spPr>
          <p:txBody>
            <a:bodyPr/>
            <a:lstStyle/>
            <a:p>
              <a:endParaRPr lang="fr-FR"/>
            </a:p>
          </p:txBody>
        </p:sp>
        <p:sp>
          <p:nvSpPr>
            <p:cNvPr id="8" name="Freeform 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9" name="Freeform 9"/>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7">
                <a:extLst>
                  <a:ext uri="{96DAC541-7B7A-43D3-8B79-37D633B846F1}">
                    <asvg:svgBlip xmlns:asvg="http://schemas.microsoft.com/office/drawing/2016/SVG/main" r:embed="rId8"/>
                  </a:ext>
                </a:extLst>
              </a:blip>
              <a:stretch>
                <a:fillRect b="-26202"/>
              </a:stretch>
            </a:blipFill>
          </p:spPr>
          <p:txBody>
            <a:bodyPr/>
            <a:lstStyle/>
            <a:p>
              <a:endParaRPr lang="fr-FR"/>
            </a:p>
          </p:txBody>
        </p:sp>
      </p:grpSp>
      <p:sp>
        <p:nvSpPr>
          <p:cNvPr id="10" name="Freeform 10"/>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9"/>
            <a:stretch>
              <a:fillRect t="-137172"/>
            </a:stretch>
          </a:blipFill>
        </p:spPr>
        <p:txBody>
          <a:bodyPr/>
          <a:lstStyle/>
          <a:p>
            <a:endParaRPr lang="fr-FR"/>
          </a:p>
        </p:txBody>
      </p:sp>
      <p:grpSp>
        <p:nvGrpSpPr>
          <p:cNvPr id="11" name="Group 11"/>
          <p:cNvGrpSpPr/>
          <p:nvPr/>
        </p:nvGrpSpPr>
        <p:grpSpPr>
          <a:xfrm>
            <a:off x="11807534" y="0"/>
            <a:ext cx="6254290" cy="10287000"/>
            <a:chOff x="0" y="0"/>
            <a:chExt cx="3860673" cy="6350000"/>
          </a:xfrm>
        </p:grpSpPr>
        <p:sp>
          <p:nvSpPr>
            <p:cNvPr id="12" name="Freeform 12"/>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10"/>
              <a:stretch>
                <a:fillRect l="-73436" r="-73436"/>
              </a:stretch>
            </a:blipFill>
          </p:spPr>
          <p:txBody>
            <a:bodyPr/>
            <a:lstStyle/>
            <a:p>
              <a:endParaRPr lang="fr-FR"/>
            </a:p>
          </p:txBody>
        </p:sp>
      </p:grpSp>
      <p:sp>
        <p:nvSpPr>
          <p:cNvPr id="13" name="Freeform 13"/>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9"/>
            <a:stretch>
              <a:fillRect t="-137172"/>
            </a:stretch>
          </a:blipFill>
        </p:spPr>
        <p:txBody>
          <a:bodyPr/>
          <a:lstStyle/>
          <a:p>
            <a:endParaRPr lang="fr-FR"/>
          </a:p>
        </p:txBody>
      </p:sp>
      <p:grpSp>
        <p:nvGrpSpPr>
          <p:cNvPr id="14" name="Group 14"/>
          <p:cNvGrpSpPr/>
          <p:nvPr/>
        </p:nvGrpSpPr>
        <p:grpSpPr>
          <a:xfrm rot="-10800000">
            <a:off x="15966396" y="9258300"/>
            <a:ext cx="13457996" cy="3264379"/>
            <a:chOff x="0" y="0"/>
            <a:chExt cx="17943995" cy="4352506"/>
          </a:xfrm>
        </p:grpSpPr>
        <p:sp>
          <p:nvSpPr>
            <p:cNvPr id="15" name="Freeform 15"/>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Freeform 16"/>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7">
                <a:extLst>
                  <a:ext uri="{96DAC541-7B7A-43D3-8B79-37D633B846F1}">
                    <asvg:svgBlip xmlns:asvg="http://schemas.microsoft.com/office/drawing/2016/SVG/main" r:embed="rId8"/>
                  </a:ext>
                </a:extLst>
              </a:blip>
              <a:stretch>
                <a:fillRect b="-26202"/>
              </a:stretch>
            </a:blipFill>
          </p:spPr>
          <p:txBody>
            <a:bodyPr/>
            <a:lstStyle/>
            <a:p>
              <a:endParaRPr lang="fr-FR"/>
            </a:p>
          </p:txBody>
        </p:sp>
        <p:sp>
          <p:nvSpPr>
            <p:cNvPr id="17" name="Freeform 17"/>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8" name="Freeform 18"/>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7">
                <a:extLst>
                  <a:ext uri="{96DAC541-7B7A-43D3-8B79-37D633B846F1}">
                    <asvg:svgBlip xmlns:asvg="http://schemas.microsoft.com/office/drawing/2016/SVG/main" r:embed="rId8"/>
                  </a:ext>
                </a:extLst>
              </a:blip>
              <a:stretch>
                <a:fillRect b="-26202"/>
              </a:stretch>
            </a:blipFill>
          </p:spPr>
          <p:txBody>
            <a:bodyPr/>
            <a:lstStyle/>
            <a:p>
              <a:endParaRPr lang="fr-FR"/>
            </a:p>
          </p:txBody>
        </p:sp>
      </p:grpSp>
      <p:sp>
        <p:nvSpPr>
          <p:cNvPr id="19" name="TextBox 19"/>
          <p:cNvSpPr txBox="1"/>
          <p:nvPr/>
        </p:nvSpPr>
        <p:spPr>
          <a:xfrm>
            <a:off x="3321159" y="1019175"/>
            <a:ext cx="6977998" cy="2120265"/>
          </a:xfrm>
          <a:prstGeom prst="rect">
            <a:avLst/>
          </a:prstGeom>
        </p:spPr>
        <p:txBody>
          <a:bodyPr lIns="0" tIns="0" rIns="0" bIns="0" rtlCol="0" anchor="t">
            <a:spAutoFit/>
          </a:bodyPr>
          <a:lstStyle/>
          <a:p>
            <a:pPr marL="0" lvl="0" indent="0" algn="ctr">
              <a:lnSpc>
                <a:spcPts val="8305"/>
              </a:lnSpc>
              <a:spcBef>
                <a:spcPct val="0"/>
              </a:spcBef>
            </a:pPr>
            <a:r>
              <a:rPr lang="en-US" sz="6921">
                <a:solidFill>
                  <a:srgbClr val="FFFFFF"/>
                </a:solidFill>
                <a:latin typeface="Now Bold"/>
              </a:rPr>
              <a:t> PROPOSITIONS</a:t>
            </a:r>
          </a:p>
        </p:txBody>
      </p:sp>
      <p:sp>
        <p:nvSpPr>
          <p:cNvPr id="20" name="TextBox 20"/>
          <p:cNvSpPr txBox="1"/>
          <p:nvPr/>
        </p:nvSpPr>
        <p:spPr>
          <a:xfrm>
            <a:off x="2783309" y="5635441"/>
            <a:ext cx="4026849" cy="1549014"/>
          </a:xfrm>
          <a:prstGeom prst="rect">
            <a:avLst/>
          </a:prstGeom>
        </p:spPr>
        <p:txBody>
          <a:bodyPr lIns="0" tIns="0" rIns="0" bIns="0" rtlCol="0" anchor="t">
            <a:spAutoFit/>
          </a:bodyPr>
          <a:lstStyle/>
          <a:p>
            <a:pPr algn="ctr">
              <a:lnSpc>
                <a:spcPts val="3057"/>
              </a:lnSpc>
            </a:pPr>
            <a:r>
              <a:rPr lang="en-US" sz="2215" dirty="0">
                <a:solidFill>
                  <a:srgbClr val="FFFFFF"/>
                </a:solidFill>
                <a:latin typeface="DM Sans Bold"/>
              </a:rPr>
              <a:t> PROPOSITION  EXTERNE À L‘ENTREPRISE</a:t>
            </a:r>
          </a:p>
          <a:p>
            <a:pPr algn="ctr">
              <a:lnSpc>
                <a:spcPts val="3057"/>
              </a:lnSpc>
            </a:pPr>
            <a:endParaRPr lang="en-US" sz="2215" dirty="0">
              <a:solidFill>
                <a:srgbClr val="FFFFFF"/>
              </a:solidFill>
              <a:latin typeface="DM Sans Bold"/>
            </a:endParaRPr>
          </a:p>
          <a:p>
            <a:pPr>
              <a:lnSpc>
                <a:spcPts val="2919"/>
              </a:lnSpc>
            </a:pPr>
            <a:r>
              <a:rPr lang="en-US" sz="2115" dirty="0">
                <a:solidFill>
                  <a:srgbClr val="FFFFFF"/>
                </a:solidFill>
                <a:latin typeface="DM Sans"/>
              </a:rPr>
              <a:t> </a:t>
            </a:r>
          </a:p>
        </p:txBody>
      </p:sp>
      <p:sp>
        <p:nvSpPr>
          <p:cNvPr id="21" name="TextBox 21"/>
          <p:cNvSpPr txBox="1"/>
          <p:nvPr/>
        </p:nvSpPr>
        <p:spPr>
          <a:xfrm>
            <a:off x="7693540" y="5635441"/>
            <a:ext cx="4026849" cy="766028"/>
          </a:xfrm>
          <a:prstGeom prst="rect">
            <a:avLst/>
          </a:prstGeom>
        </p:spPr>
        <p:txBody>
          <a:bodyPr lIns="0" tIns="0" rIns="0" bIns="0" rtlCol="0" anchor="t">
            <a:spAutoFit/>
          </a:bodyPr>
          <a:lstStyle/>
          <a:p>
            <a:pPr marL="0" lvl="0" indent="0" algn="ctr">
              <a:lnSpc>
                <a:spcPts val="3057"/>
              </a:lnSpc>
              <a:spcBef>
                <a:spcPct val="0"/>
              </a:spcBef>
            </a:pPr>
            <a:r>
              <a:rPr lang="en-US" sz="2215">
                <a:solidFill>
                  <a:srgbClr val="FFFFFF"/>
                </a:solidFill>
                <a:latin typeface="DM Sans Bold"/>
              </a:rPr>
              <a:t>PROPOSITION INTRA-ENTREPRISE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a:off x="7159728" y="3574441"/>
            <a:ext cx="0" cy="4676296"/>
          </a:xfrm>
          <a:prstGeom prst="line">
            <a:avLst/>
          </a:prstGeom>
          <a:ln w="47625" cap="flat">
            <a:solidFill>
              <a:srgbClr val="FFFFFF"/>
            </a:solidFill>
            <a:prstDash val="solid"/>
            <a:headEnd type="none" w="sm" len="sm"/>
            <a:tailEnd type="none" w="sm" len="sm"/>
          </a:ln>
        </p:spPr>
        <p:txBody>
          <a:bodyPr/>
          <a:lstStyle/>
          <a:p>
            <a:endParaRPr lang="fr-FR"/>
          </a:p>
        </p:txBody>
      </p:sp>
      <p:grpSp>
        <p:nvGrpSpPr>
          <p:cNvPr id="5" name="Group 5"/>
          <p:cNvGrpSpPr/>
          <p:nvPr/>
        </p:nvGrpSpPr>
        <p:grpSpPr>
          <a:xfrm rot="-10800000">
            <a:off x="81160" y="9258300"/>
            <a:ext cx="13457996" cy="3264379"/>
            <a:chOff x="0" y="0"/>
            <a:chExt cx="17943995" cy="4352506"/>
          </a:xfrm>
        </p:grpSpPr>
        <p:sp>
          <p:nvSpPr>
            <p:cNvPr id="6" name="Freeform 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3">
                <a:extLst>
                  <a:ext uri="{96DAC541-7B7A-43D3-8B79-37D633B846F1}">
                    <asvg:svgBlip xmlns:asvg="http://schemas.microsoft.com/office/drawing/2016/SVG/main" r:embed="rId4"/>
                  </a:ext>
                </a:extLst>
              </a:blip>
              <a:stretch>
                <a:fillRect b="-26202"/>
              </a:stretch>
            </a:blipFill>
          </p:spPr>
          <p:txBody>
            <a:bodyPr/>
            <a:lstStyle/>
            <a:p>
              <a:endParaRPr lang="fr-FR"/>
            </a:p>
          </p:txBody>
        </p:sp>
        <p:sp>
          <p:nvSpPr>
            <p:cNvPr id="8" name="Freeform 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9" name="Freeform 9"/>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3">
                <a:extLst>
                  <a:ext uri="{96DAC541-7B7A-43D3-8B79-37D633B846F1}">
                    <asvg:svgBlip xmlns:asvg="http://schemas.microsoft.com/office/drawing/2016/SVG/main" r:embed="rId4"/>
                  </a:ext>
                </a:extLst>
              </a:blip>
              <a:stretch>
                <a:fillRect b="-26202"/>
              </a:stretch>
            </a:blipFill>
          </p:spPr>
          <p:txBody>
            <a:bodyPr/>
            <a:lstStyle/>
            <a:p>
              <a:endParaRPr lang="fr-FR"/>
            </a:p>
          </p:txBody>
        </p:sp>
      </p:grpSp>
      <p:sp>
        <p:nvSpPr>
          <p:cNvPr id="10" name="Freeform 10"/>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5"/>
            <a:stretch>
              <a:fillRect t="-137172"/>
            </a:stretch>
          </a:blipFill>
        </p:spPr>
        <p:txBody>
          <a:bodyPr/>
          <a:lstStyle/>
          <a:p>
            <a:endParaRPr lang="fr-FR"/>
          </a:p>
        </p:txBody>
      </p:sp>
      <p:grpSp>
        <p:nvGrpSpPr>
          <p:cNvPr id="11" name="Group 11"/>
          <p:cNvGrpSpPr/>
          <p:nvPr/>
        </p:nvGrpSpPr>
        <p:grpSpPr>
          <a:xfrm>
            <a:off x="11807534" y="0"/>
            <a:ext cx="6254290" cy="10287000"/>
            <a:chOff x="0" y="0"/>
            <a:chExt cx="3860673" cy="6350000"/>
          </a:xfrm>
        </p:grpSpPr>
        <p:sp>
          <p:nvSpPr>
            <p:cNvPr id="12" name="Freeform 12"/>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6"/>
              <a:stretch>
                <a:fillRect l="-73436" r="-73436"/>
              </a:stretch>
            </a:blipFill>
          </p:spPr>
          <p:txBody>
            <a:bodyPr/>
            <a:lstStyle/>
            <a:p>
              <a:endParaRPr lang="fr-FR"/>
            </a:p>
          </p:txBody>
        </p:sp>
      </p:grpSp>
      <p:sp>
        <p:nvSpPr>
          <p:cNvPr id="13" name="Freeform 13"/>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5"/>
            <a:stretch>
              <a:fillRect t="-137172"/>
            </a:stretch>
          </a:blipFill>
        </p:spPr>
        <p:txBody>
          <a:bodyPr/>
          <a:lstStyle/>
          <a:p>
            <a:endParaRPr lang="fr-FR"/>
          </a:p>
        </p:txBody>
      </p:sp>
      <p:grpSp>
        <p:nvGrpSpPr>
          <p:cNvPr id="14" name="Group 14"/>
          <p:cNvGrpSpPr/>
          <p:nvPr/>
        </p:nvGrpSpPr>
        <p:grpSpPr>
          <a:xfrm rot="-10800000">
            <a:off x="15966396" y="9258300"/>
            <a:ext cx="13457996" cy="3264379"/>
            <a:chOff x="0" y="0"/>
            <a:chExt cx="17943995" cy="4352506"/>
          </a:xfrm>
        </p:grpSpPr>
        <p:sp>
          <p:nvSpPr>
            <p:cNvPr id="15" name="Freeform 15"/>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6" name="Freeform 16"/>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3">
                <a:extLst>
                  <a:ext uri="{96DAC541-7B7A-43D3-8B79-37D633B846F1}">
                    <asvg:svgBlip xmlns:asvg="http://schemas.microsoft.com/office/drawing/2016/SVG/main" r:embed="rId4"/>
                  </a:ext>
                </a:extLst>
              </a:blip>
              <a:stretch>
                <a:fillRect b="-26202"/>
              </a:stretch>
            </a:blipFill>
          </p:spPr>
          <p:txBody>
            <a:bodyPr/>
            <a:lstStyle/>
            <a:p>
              <a:endParaRPr lang="fr-FR"/>
            </a:p>
          </p:txBody>
        </p:sp>
        <p:sp>
          <p:nvSpPr>
            <p:cNvPr id="17" name="Freeform 17"/>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8" name="Freeform 18"/>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3">
                <a:extLst>
                  <a:ext uri="{96DAC541-7B7A-43D3-8B79-37D633B846F1}">
                    <asvg:svgBlip xmlns:asvg="http://schemas.microsoft.com/office/drawing/2016/SVG/main" r:embed="rId4"/>
                  </a:ext>
                </a:extLst>
              </a:blip>
              <a:stretch>
                <a:fillRect b="-26202"/>
              </a:stretch>
            </a:blipFill>
          </p:spPr>
          <p:txBody>
            <a:bodyPr/>
            <a:lstStyle/>
            <a:p>
              <a:endParaRPr lang="fr-FR"/>
            </a:p>
          </p:txBody>
        </p:sp>
      </p:grpSp>
      <p:sp>
        <p:nvSpPr>
          <p:cNvPr id="19" name="TextBox 19"/>
          <p:cNvSpPr txBox="1"/>
          <p:nvPr/>
        </p:nvSpPr>
        <p:spPr>
          <a:xfrm>
            <a:off x="3321159" y="1019175"/>
            <a:ext cx="6977998" cy="1064522"/>
          </a:xfrm>
          <a:prstGeom prst="rect">
            <a:avLst/>
          </a:prstGeom>
        </p:spPr>
        <p:txBody>
          <a:bodyPr lIns="0" tIns="0" rIns="0" bIns="0" rtlCol="0" anchor="t">
            <a:spAutoFit/>
          </a:bodyPr>
          <a:lstStyle/>
          <a:p>
            <a:pPr marL="0" lvl="0" indent="0" algn="ctr">
              <a:lnSpc>
                <a:spcPts val="8305"/>
              </a:lnSpc>
              <a:spcBef>
                <a:spcPct val="0"/>
              </a:spcBef>
            </a:pPr>
            <a:r>
              <a:rPr lang="en-US" sz="6921" dirty="0">
                <a:solidFill>
                  <a:srgbClr val="FFFFFF"/>
                </a:solidFill>
                <a:latin typeface="Now Bold"/>
              </a:rPr>
              <a:t> RGPD</a:t>
            </a:r>
          </a:p>
        </p:txBody>
      </p:sp>
      <p:sp>
        <p:nvSpPr>
          <p:cNvPr id="22" name="ZoneTexte 21">
            <a:extLst>
              <a:ext uri="{FF2B5EF4-FFF2-40B4-BE49-F238E27FC236}">
                <a16:creationId xmlns:a16="http://schemas.microsoft.com/office/drawing/2014/main" id="{E2FF3CFD-D2E9-F1E7-A50C-369953EC1DBF}"/>
              </a:ext>
            </a:extLst>
          </p:cNvPr>
          <p:cNvSpPr txBox="1"/>
          <p:nvPr/>
        </p:nvSpPr>
        <p:spPr>
          <a:xfrm>
            <a:off x="1064599" y="3848100"/>
            <a:ext cx="5304850" cy="461665"/>
          </a:xfrm>
          <a:prstGeom prst="rect">
            <a:avLst/>
          </a:prstGeom>
          <a:noFill/>
        </p:spPr>
        <p:txBody>
          <a:bodyPr wrap="none" rtlCol="0">
            <a:spAutoFit/>
          </a:bodyPr>
          <a:lstStyle/>
          <a:p>
            <a:r>
              <a:rPr lang="fr-FR" sz="2400" b="1" i="0" dirty="0">
                <a:solidFill>
                  <a:schemeClr val="bg1"/>
                </a:solidFill>
                <a:effectLst/>
                <a:latin typeface="Söhne"/>
              </a:rPr>
              <a:t>Sécurité et Confidentialité des Données:</a:t>
            </a:r>
            <a:endParaRPr lang="fr-FR" sz="2400" dirty="0">
              <a:solidFill>
                <a:schemeClr val="bg1"/>
              </a:solidFill>
            </a:endParaRPr>
          </a:p>
        </p:txBody>
      </p:sp>
      <p:sp>
        <p:nvSpPr>
          <p:cNvPr id="23" name="ZoneTexte 22">
            <a:extLst>
              <a:ext uri="{FF2B5EF4-FFF2-40B4-BE49-F238E27FC236}">
                <a16:creationId xmlns:a16="http://schemas.microsoft.com/office/drawing/2014/main" id="{DDBA287C-69FC-0740-82D9-49DDD6F77B7D}"/>
              </a:ext>
            </a:extLst>
          </p:cNvPr>
          <p:cNvSpPr txBox="1"/>
          <p:nvPr/>
        </p:nvSpPr>
        <p:spPr>
          <a:xfrm>
            <a:off x="7243271" y="3848099"/>
            <a:ext cx="5691623" cy="461665"/>
          </a:xfrm>
          <a:prstGeom prst="rect">
            <a:avLst/>
          </a:prstGeom>
          <a:noFill/>
        </p:spPr>
        <p:txBody>
          <a:bodyPr wrap="none" rtlCol="0">
            <a:spAutoFit/>
          </a:bodyPr>
          <a:lstStyle/>
          <a:p>
            <a:r>
              <a:rPr lang="fr-FR" sz="2400" b="1" i="0" dirty="0">
                <a:solidFill>
                  <a:schemeClr val="bg1"/>
                </a:solidFill>
                <a:effectLst/>
                <a:latin typeface="Söhne"/>
              </a:rPr>
              <a:t>Infrastructure Robuste et Conformité RGPD</a:t>
            </a:r>
            <a:endParaRPr lang="fr-FR" sz="2400" dirty="0">
              <a:solidFill>
                <a:schemeClr val="bg1"/>
              </a:solidFill>
            </a:endParaRPr>
          </a:p>
        </p:txBody>
      </p:sp>
      <p:pic>
        <p:nvPicPr>
          <p:cNvPr id="25" name="Image 24" descr="Une image contenant logo, symbole, Graphique, jaune&#10;&#10;Description générée automatiquement">
            <a:extLst>
              <a:ext uri="{FF2B5EF4-FFF2-40B4-BE49-F238E27FC236}">
                <a16:creationId xmlns:a16="http://schemas.microsoft.com/office/drawing/2014/main" id="{13488F2F-FEFE-3AF5-11F7-BEBE1529F5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52432" y="4780490"/>
            <a:ext cx="4853810" cy="2548250"/>
          </a:xfrm>
          <a:prstGeom prst="rect">
            <a:avLst/>
          </a:prstGeom>
        </p:spPr>
      </p:pic>
      <p:pic>
        <p:nvPicPr>
          <p:cNvPr id="27" name="Image 26" descr="Une image contenant texte, objets en métal, verrouiller, cadenas&#10;&#10;Description générée automatiquement">
            <a:extLst>
              <a:ext uri="{FF2B5EF4-FFF2-40B4-BE49-F238E27FC236}">
                <a16:creationId xmlns:a16="http://schemas.microsoft.com/office/drawing/2014/main" id="{E758144A-EA97-EC06-484B-3251558E4B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500" y="5017978"/>
            <a:ext cx="4780479" cy="2451528"/>
          </a:xfrm>
          <a:prstGeom prst="rect">
            <a:avLst/>
          </a:prstGeom>
        </p:spPr>
      </p:pic>
    </p:spTree>
    <p:extLst>
      <p:ext uri="{BB962C8B-B14F-4D97-AF65-F5344CB8AC3E}">
        <p14:creationId xmlns:p14="http://schemas.microsoft.com/office/powerpoint/2010/main" val="1584509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982623" y="4586506"/>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txBody>
            <a:bodyPr/>
            <a:lstStyle/>
            <a:p>
              <a:endParaRPr lang="fr-FR"/>
            </a:p>
          </p:txBody>
        </p:sp>
      </p:grpSp>
      <p:grpSp>
        <p:nvGrpSpPr>
          <p:cNvPr id="4" name="Group 4"/>
          <p:cNvGrpSpPr/>
          <p:nvPr/>
        </p:nvGrpSpPr>
        <p:grpSpPr>
          <a:xfrm>
            <a:off x="11815942" y="1873011"/>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txBody>
            <a:bodyPr/>
            <a:lstStyle/>
            <a:p>
              <a:endParaRPr lang="fr-FR"/>
            </a:p>
          </p:txBody>
        </p:sp>
      </p:grpSp>
      <p:grpSp>
        <p:nvGrpSpPr>
          <p:cNvPr id="6" name="Group 6"/>
          <p:cNvGrpSpPr/>
          <p:nvPr/>
        </p:nvGrpSpPr>
        <p:grpSpPr>
          <a:xfrm>
            <a:off x="9135929" y="7686899"/>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txBody>
            <a:bodyPr/>
            <a:lstStyle/>
            <a:p>
              <a:endParaRPr lang="fr-FR"/>
            </a:p>
          </p:txBody>
        </p:sp>
      </p:grpSp>
      <p:grpSp>
        <p:nvGrpSpPr>
          <p:cNvPr id="8" name="Group 8"/>
          <p:cNvGrpSpPr/>
          <p:nvPr/>
        </p:nvGrpSpPr>
        <p:grpSpPr>
          <a:xfrm>
            <a:off x="10116567" y="6131866"/>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txBody>
            <a:bodyPr/>
            <a:lstStyle/>
            <a:p>
              <a:endParaRPr lang="fr-FR"/>
            </a:p>
          </p:txBody>
        </p:sp>
      </p:grpSp>
      <p:sp>
        <p:nvSpPr>
          <p:cNvPr id="10" name="Freeform 10"/>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1" name="Freeform 11"/>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2" name="Freeform 12"/>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3" name="Freeform 13"/>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14" name="TextBox 14"/>
          <p:cNvSpPr txBox="1"/>
          <p:nvPr/>
        </p:nvSpPr>
        <p:spPr>
          <a:xfrm>
            <a:off x="2935676" y="581749"/>
            <a:ext cx="5905232" cy="809068"/>
          </a:xfrm>
          <a:prstGeom prst="rect">
            <a:avLst/>
          </a:prstGeom>
        </p:spPr>
        <p:txBody>
          <a:bodyPr lIns="0" tIns="0" rIns="0" bIns="0" rtlCol="0" anchor="t">
            <a:spAutoFit/>
          </a:bodyPr>
          <a:lstStyle/>
          <a:p>
            <a:pPr marL="0" lvl="0" indent="0">
              <a:lnSpc>
                <a:spcPts val="6336"/>
              </a:lnSpc>
              <a:spcBef>
                <a:spcPct val="0"/>
              </a:spcBef>
            </a:pPr>
            <a:r>
              <a:rPr lang="en-US" sz="5280" dirty="0">
                <a:solidFill>
                  <a:srgbClr val="FFFFFF"/>
                </a:solidFill>
                <a:latin typeface="Now Bold"/>
              </a:rPr>
              <a:t> CONCLUSION </a:t>
            </a:r>
          </a:p>
        </p:txBody>
      </p:sp>
      <p:sp>
        <p:nvSpPr>
          <p:cNvPr id="15" name="Freeform 15"/>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16" name="TextBox 16"/>
          <p:cNvSpPr txBox="1"/>
          <p:nvPr/>
        </p:nvSpPr>
        <p:spPr>
          <a:xfrm>
            <a:off x="312929" y="3641605"/>
            <a:ext cx="10472619" cy="2941342"/>
          </a:xfrm>
          <a:prstGeom prst="rect">
            <a:avLst/>
          </a:prstGeom>
        </p:spPr>
        <p:txBody>
          <a:bodyPr lIns="0" tIns="0" rIns="0" bIns="0" rtlCol="0" anchor="t">
            <a:spAutoFit/>
          </a:bodyPr>
          <a:lstStyle/>
          <a:p>
            <a:pPr marL="737452" lvl="1" indent="-368726" algn="ctr">
              <a:lnSpc>
                <a:spcPts val="4713"/>
              </a:lnSpc>
              <a:buFont typeface="Arial"/>
              <a:buChar char="•"/>
            </a:pPr>
            <a:r>
              <a:rPr lang="en-US" sz="3415" dirty="0" err="1">
                <a:solidFill>
                  <a:srgbClr val="FFFFFF"/>
                </a:solidFill>
                <a:latin typeface="DM Sans Bold"/>
              </a:rPr>
              <a:t>Baisse</a:t>
            </a:r>
            <a:r>
              <a:rPr lang="en-US" sz="3415" dirty="0">
                <a:solidFill>
                  <a:srgbClr val="FFFFFF"/>
                </a:solidFill>
                <a:latin typeface="DM Sans Bold"/>
              </a:rPr>
              <a:t> des discriminations pour les </a:t>
            </a:r>
            <a:r>
              <a:rPr lang="en-US" sz="3415" dirty="0" err="1">
                <a:solidFill>
                  <a:srgbClr val="FFFFFF"/>
                </a:solidFill>
                <a:latin typeface="DM Sans Bold"/>
              </a:rPr>
              <a:t>candidats</a:t>
            </a:r>
            <a:endParaRPr lang="en-US" sz="3415" dirty="0">
              <a:solidFill>
                <a:srgbClr val="FFFFFF"/>
              </a:solidFill>
              <a:latin typeface="DM Sans Bold"/>
            </a:endParaRPr>
          </a:p>
          <a:p>
            <a:pPr algn="ctr">
              <a:lnSpc>
                <a:spcPts val="4713"/>
              </a:lnSpc>
            </a:pPr>
            <a:endParaRPr lang="en-US" sz="3415" dirty="0">
              <a:solidFill>
                <a:srgbClr val="FFFFFF"/>
              </a:solidFill>
              <a:latin typeface="DM Sans Bold"/>
            </a:endParaRPr>
          </a:p>
          <a:p>
            <a:pPr algn="ctr">
              <a:lnSpc>
                <a:spcPts val="4713"/>
              </a:lnSpc>
            </a:pPr>
            <a:endParaRPr lang="en-US" sz="3415" dirty="0">
              <a:solidFill>
                <a:srgbClr val="FFFFFF"/>
              </a:solidFill>
              <a:latin typeface="DM Sans Bold"/>
            </a:endParaRPr>
          </a:p>
          <a:p>
            <a:pPr algn="ctr">
              <a:lnSpc>
                <a:spcPts val="4713"/>
              </a:lnSpc>
            </a:pPr>
            <a:endParaRPr lang="en-US" sz="3415" dirty="0">
              <a:solidFill>
                <a:srgbClr val="FFFFFF"/>
              </a:solidFill>
              <a:latin typeface="DM Sans Bold"/>
            </a:endParaRPr>
          </a:p>
          <a:p>
            <a:pPr marL="737452" lvl="1" indent="-368726" algn="ctr">
              <a:lnSpc>
                <a:spcPts val="4713"/>
              </a:lnSpc>
              <a:buFont typeface="Arial"/>
              <a:buChar char="•"/>
            </a:pPr>
            <a:r>
              <a:rPr lang="en-US" sz="3415" dirty="0" err="1">
                <a:solidFill>
                  <a:srgbClr val="FFFFFF"/>
                </a:solidFill>
                <a:latin typeface="DM Sans Bold"/>
              </a:rPr>
              <a:t>Optimisation</a:t>
            </a:r>
            <a:r>
              <a:rPr lang="en-US" sz="3415" dirty="0">
                <a:solidFill>
                  <a:srgbClr val="FFFFFF"/>
                </a:solidFill>
                <a:latin typeface="DM Sans Bold"/>
              </a:rPr>
              <a:t> du </a:t>
            </a:r>
            <a:r>
              <a:rPr lang="en-US" sz="3415" dirty="0" err="1">
                <a:solidFill>
                  <a:srgbClr val="FFFFFF"/>
                </a:solidFill>
                <a:latin typeface="DM Sans Bold"/>
              </a:rPr>
              <a:t>processus</a:t>
            </a:r>
            <a:r>
              <a:rPr lang="en-US" sz="3415" dirty="0">
                <a:solidFill>
                  <a:srgbClr val="FFFFFF"/>
                </a:solidFill>
                <a:latin typeface="DM Sans Bold"/>
              </a:rPr>
              <a:t> de </a:t>
            </a:r>
            <a:r>
              <a:rPr lang="en-US" sz="3415" dirty="0" err="1">
                <a:solidFill>
                  <a:srgbClr val="FFFFFF"/>
                </a:solidFill>
                <a:latin typeface="DM Sans Bold"/>
              </a:rPr>
              <a:t>recrutement</a:t>
            </a:r>
            <a:r>
              <a:rPr lang="en-US" sz="3415" dirty="0">
                <a:solidFill>
                  <a:srgbClr val="FFFFFF"/>
                </a:solidFill>
                <a:latin typeface="DM Sans Bold"/>
              </a:rPr>
              <a:t>      </a:t>
            </a:r>
          </a:p>
        </p:txBody>
      </p:sp>
    </p:spTree>
  </p:cSld>
  <p:clrMapOvr>
    <a:masterClrMapping/>
  </p:clrMapOvr>
  <p:transition spd="slow">
    <p:wheel spokes="1"/>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4537</TotalTime>
  <Words>534</Words>
  <Application>Microsoft Office PowerPoint</Application>
  <PresentationFormat>Personnalisé</PresentationFormat>
  <Paragraphs>45</Paragraphs>
  <Slides>6</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vt:i4>
      </vt:variant>
    </vt:vector>
  </HeadingPairs>
  <TitlesOfParts>
    <vt:vector size="15" baseType="lpstr">
      <vt:lpstr>Amasis MT Pro Black</vt:lpstr>
      <vt:lpstr>DM Sans Bold</vt:lpstr>
      <vt:lpstr>Arial</vt:lpstr>
      <vt:lpstr>DM Sans</vt:lpstr>
      <vt:lpstr>Söhne</vt:lpstr>
      <vt:lpstr>DM Sans Italics</vt:lpstr>
      <vt:lpstr>Calibri</vt:lpstr>
      <vt:lpstr>Now Bold</vt:lpstr>
      <vt:lpstr>Office Theme</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Romuald GODWIN</cp:lastModifiedBy>
  <cp:revision>5</cp:revision>
  <dcterms:created xsi:type="dcterms:W3CDTF">2006-08-16T00:00:00Z</dcterms:created>
  <dcterms:modified xsi:type="dcterms:W3CDTF">2024-03-27T09:43:55Z</dcterms:modified>
  <dc:identifier>DAF3nhy9hv4</dc:identifier>
</cp:coreProperties>
</file>